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6"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3D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4641" autoAdjust="0"/>
  </p:normalViewPr>
  <p:slideViewPr>
    <p:cSldViewPr snapToGrid="0">
      <p:cViewPr varScale="1">
        <p:scale>
          <a:sx n="74" d="100"/>
          <a:sy n="74" d="100"/>
        </p:scale>
        <p:origin x="902" y="6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3AD9F1-603F-4F74-A0A2-85DF422F3340}" type="datetimeFigureOut">
              <a:rPr lang="en-IN" smtClean="0"/>
              <a:t>22-01-2025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901187-BC5A-483A-BD18-63583C803BD0}" type="slidenum">
              <a:rPr lang="en-IN" smtClean="0"/>
              <a:t>‹#›</a:t>
            </a:fld>
            <a:endParaRPr lang="en-IN"/>
          </a:p>
        </p:txBody>
      </p:sp>
    </p:spTree>
    <p:extLst>
      <p:ext uri="{BB962C8B-B14F-4D97-AF65-F5344CB8AC3E}">
        <p14:creationId xmlns:p14="http://schemas.microsoft.com/office/powerpoint/2010/main" val="2013372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3901187-BC5A-483A-BD18-63583C803BD0}" type="slidenum">
              <a:rPr lang="en-IN" smtClean="0"/>
              <a:t>5</a:t>
            </a:fld>
            <a:endParaRPr lang="en-IN"/>
          </a:p>
        </p:txBody>
      </p:sp>
    </p:spTree>
    <p:extLst>
      <p:ext uri="{BB962C8B-B14F-4D97-AF65-F5344CB8AC3E}">
        <p14:creationId xmlns:p14="http://schemas.microsoft.com/office/powerpoint/2010/main" val="3483477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33B8E3-7F67-41B3-9C51-A9CDB355A12E}" type="datetimeFigureOut">
              <a:rPr lang="en-IN" smtClean="0"/>
              <a:t>22-01-2025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4011089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833B8E3-7F67-41B3-9C51-A9CDB355A12E}" type="datetimeFigureOut">
              <a:rPr lang="en-IN" smtClean="0"/>
              <a:t>22-01-2025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1101281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833B8E3-7F67-41B3-9C51-A9CDB355A12E}" type="datetimeFigureOut">
              <a:rPr lang="en-IN" smtClean="0"/>
              <a:t>22-01-2025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36065632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833B8E3-7F67-41B3-9C51-A9CDB355A12E}" type="datetimeFigureOut">
              <a:rPr lang="en-IN" smtClean="0"/>
              <a:t>22-01-2025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DCCD9-2028-42A7-999A-13DBA01CDD02}"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871283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33B8E3-7F67-41B3-9C51-A9CDB355A12E}" type="datetimeFigureOut">
              <a:rPr lang="en-IN" smtClean="0"/>
              <a:t>22-01-2025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8187974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833B8E3-7F67-41B3-9C51-A9CDB355A12E}" type="datetimeFigureOut">
              <a:rPr lang="en-IN" smtClean="0"/>
              <a:t>22-01-2025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17441021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833B8E3-7F67-41B3-9C51-A9CDB355A12E}" type="datetimeFigureOut">
              <a:rPr lang="en-IN" smtClean="0"/>
              <a:t>22-01-2025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33376981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33B8E3-7F67-41B3-9C51-A9CDB355A12E}" type="datetimeFigureOut">
              <a:rPr lang="en-IN" smtClean="0"/>
              <a:t>22-01-2025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9907003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33B8E3-7F67-41B3-9C51-A9CDB355A12E}" type="datetimeFigureOut">
              <a:rPr lang="en-IN" smtClean="0"/>
              <a:t>22-01-2025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2883506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0833B8E3-7F67-41B3-9C51-A9CDB355A12E}" type="datetimeFigureOut">
              <a:rPr lang="en-IN" smtClean="0"/>
              <a:t>22-01-2025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1265867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33B8E3-7F67-41B3-9C51-A9CDB355A12E}" type="datetimeFigureOut">
              <a:rPr lang="en-IN" smtClean="0"/>
              <a:t>22-01-2025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4002861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833B8E3-7F67-41B3-9C51-A9CDB355A12E}" type="datetimeFigureOut">
              <a:rPr lang="en-IN" smtClean="0"/>
              <a:t>22-01-2025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1668784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833B8E3-7F67-41B3-9C51-A9CDB355A12E}" type="datetimeFigureOut">
              <a:rPr lang="en-IN" smtClean="0"/>
              <a:t>22-01-2025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27431202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833B8E3-7F67-41B3-9C51-A9CDB355A12E}" type="datetimeFigureOut">
              <a:rPr lang="en-IN" smtClean="0"/>
              <a:t>22-01-2025</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3808349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833B8E3-7F67-41B3-9C51-A9CDB355A12E}" type="datetimeFigureOut">
              <a:rPr lang="en-IN" smtClean="0"/>
              <a:t>22-01-2025</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3903167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833B8E3-7F67-41B3-9C51-A9CDB355A12E}" type="datetimeFigureOut">
              <a:rPr lang="en-IN" smtClean="0"/>
              <a:t>22-01-2025</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3725183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833B8E3-7F67-41B3-9C51-A9CDB355A12E}" type="datetimeFigureOut">
              <a:rPr lang="en-IN" smtClean="0"/>
              <a:t>22-01-2025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EDCCD9-2028-42A7-999A-13DBA01CDD02}" type="slidenum">
              <a:rPr lang="en-IN" smtClean="0"/>
              <a:t>‹#›</a:t>
            </a:fld>
            <a:endParaRPr lang="en-IN"/>
          </a:p>
        </p:txBody>
      </p:sp>
    </p:spTree>
    <p:extLst>
      <p:ext uri="{BB962C8B-B14F-4D97-AF65-F5344CB8AC3E}">
        <p14:creationId xmlns:p14="http://schemas.microsoft.com/office/powerpoint/2010/main" val="9915571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833B8E3-7F67-41B3-9C51-A9CDB355A12E}" type="datetimeFigureOut">
              <a:rPr lang="en-IN" smtClean="0"/>
              <a:t>22-01-2025</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7EDCCD9-2028-42A7-999A-13DBA01CDD02}" type="slidenum">
              <a:rPr lang="en-IN" smtClean="0"/>
              <a:t>‹#›</a:t>
            </a:fld>
            <a:endParaRPr lang="en-IN"/>
          </a:p>
        </p:txBody>
      </p:sp>
    </p:spTree>
    <p:extLst>
      <p:ext uri="{BB962C8B-B14F-4D97-AF65-F5344CB8AC3E}">
        <p14:creationId xmlns:p14="http://schemas.microsoft.com/office/powerpoint/2010/main" val="1058949893"/>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4FB33B6-857D-69CA-3F59-1CA099DF4461}"/>
              </a:ext>
            </a:extLst>
          </p:cNvPr>
          <p:cNvPicPr>
            <a:picLocks noChangeAspect="1"/>
          </p:cNvPicPr>
          <p:nvPr/>
        </p:nvPicPr>
        <p:blipFill>
          <a:blip r:embed="rId2">
            <a:alphaModFix amt="9000"/>
            <a:extLst>
              <a:ext uri="{28A0092B-C50C-407E-A947-70E740481C1C}">
                <a14:useLocalDpi xmlns:a14="http://schemas.microsoft.com/office/drawing/2010/main" val="0"/>
              </a:ext>
            </a:extLst>
          </a:blip>
          <a:stretch>
            <a:fillRect/>
          </a:stretch>
        </p:blipFill>
        <p:spPr>
          <a:xfrm>
            <a:off x="-9832" y="-19664"/>
            <a:ext cx="12192000" cy="6858000"/>
          </a:xfrm>
          <a:prstGeom prst="rect">
            <a:avLst/>
          </a:prstGeom>
          <a:ln w="127000" cap="sq">
            <a:noFill/>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
        <p:nvSpPr>
          <p:cNvPr id="2" name="Title 1">
            <a:extLst>
              <a:ext uri="{FF2B5EF4-FFF2-40B4-BE49-F238E27FC236}">
                <a16:creationId xmlns:a16="http://schemas.microsoft.com/office/drawing/2014/main" id="{F173E277-E7CE-9E2C-6255-40ABC4FB5CFF}"/>
              </a:ext>
            </a:extLst>
          </p:cNvPr>
          <p:cNvSpPr>
            <a:spLocks noGrp="1"/>
          </p:cNvSpPr>
          <p:nvPr>
            <p:ph type="ctrTitle"/>
          </p:nvPr>
        </p:nvSpPr>
        <p:spPr>
          <a:xfrm>
            <a:off x="633844" y="1661653"/>
            <a:ext cx="8825658" cy="1876869"/>
          </a:xfrm>
        </p:spPr>
        <p:txBody>
          <a:bodyPr/>
          <a:lstStyle/>
          <a:p>
            <a:r>
              <a:rPr lang="en-IN" sz="6000" b="1" dirty="0"/>
              <a:t>Financial Performance Analysis :</a:t>
            </a:r>
          </a:p>
        </p:txBody>
      </p:sp>
      <p:sp>
        <p:nvSpPr>
          <p:cNvPr id="4" name="Rectangle 1">
            <a:extLst>
              <a:ext uri="{FF2B5EF4-FFF2-40B4-BE49-F238E27FC236}">
                <a16:creationId xmlns:a16="http://schemas.microsoft.com/office/drawing/2014/main" id="{981A458B-9B59-58A6-0348-B68AE691E4CF}"/>
              </a:ext>
            </a:extLst>
          </p:cNvPr>
          <p:cNvSpPr>
            <a:spLocks noGrp="1" noChangeArrowheads="1"/>
          </p:cNvSpPr>
          <p:nvPr>
            <p:ph type="subTitle" idx="1"/>
          </p:nvPr>
        </p:nvSpPr>
        <p:spPr bwMode="auto">
          <a:xfrm>
            <a:off x="730766" y="3628223"/>
            <a:ext cx="10923183"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"Analyzing Sales, Discounts, and Profitability Trends by Segment, Product, and Country"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206834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E1AE209-D3E7-5F1E-9D4F-C7914CC626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54" y="98324"/>
            <a:ext cx="11965859" cy="6656438"/>
          </a:xfrm>
          <a:prstGeom prst="rect">
            <a:avLst/>
          </a:prstGeom>
        </p:spPr>
      </p:pic>
    </p:spTree>
    <p:extLst>
      <p:ext uri="{BB962C8B-B14F-4D97-AF65-F5344CB8AC3E}">
        <p14:creationId xmlns:p14="http://schemas.microsoft.com/office/powerpoint/2010/main" val="329425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E1C6E88-875B-6885-6A4F-732B33DACC9E}"/>
              </a:ext>
            </a:extLst>
          </p:cNvPr>
          <p:cNvSpPr/>
          <p:nvPr/>
        </p:nvSpPr>
        <p:spPr>
          <a:xfrm>
            <a:off x="2810690" y="2495385"/>
            <a:ext cx="6295314" cy="1569660"/>
          </a:xfrm>
          <a:prstGeom prst="rect">
            <a:avLst/>
          </a:prstGeom>
          <a:solidFill>
            <a:schemeClr val="accent4">
              <a:lumMod val="75000"/>
            </a:schemeClr>
          </a:solidFill>
          <a:effectLst>
            <a:outerShdw blurRad="152400" dist="317500" dir="5400000" sx="90000" sy="-19000" rotWithShape="0">
              <a:prstClr val="black">
                <a:alpha val="15000"/>
              </a:prstClr>
            </a:outerShdw>
          </a:effectLst>
        </p:spPr>
        <p:txBody>
          <a:bodyPr wrap="none" lIns="91440" tIns="45720" rIns="91440" bIns="45720">
            <a:spAutoFit/>
          </a:bodyPr>
          <a:lstStyle/>
          <a:p>
            <a:pPr algn="ctr"/>
            <a:r>
              <a:rPr lang="en-US" sz="9600" b="1" dirty="0">
                <a:ln w="9525">
                  <a:solidFill>
                    <a:schemeClr val="bg1"/>
                  </a:solidFill>
                  <a:prstDash val="solid"/>
                </a:ln>
                <a:effectLst>
                  <a:outerShdw blurRad="12700" dist="38100" dir="2700000" algn="tl" rotWithShape="0">
                    <a:schemeClr val="bg1">
                      <a:lumMod val="50000"/>
                    </a:schemeClr>
                  </a:outerShdw>
                </a:effectLst>
              </a:rPr>
              <a:t>Thank you</a:t>
            </a:r>
          </a:p>
        </p:txBody>
      </p:sp>
    </p:spTree>
    <p:extLst>
      <p:ext uri="{BB962C8B-B14F-4D97-AF65-F5344CB8AC3E}">
        <p14:creationId xmlns:p14="http://schemas.microsoft.com/office/powerpoint/2010/main" val="1401638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17D0D-A7E3-EF5A-8570-3B4C9B76A8F2}"/>
              </a:ext>
            </a:extLst>
          </p:cNvPr>
          <p:cNvSpPr>
            <a:spLocks noGrp="1"/>
          </p:cNvSpPr>
          <p:nvPr>
            <p:ph type="title"/>
          </p:nvPr>
        </p:nvSpPr>
        <p:spPr>
          <a:xfrm>
            <a:off x="1154954" y="149944"/>
            <a:ext cx="8825659" cy="951271"/>
          </a:xfrm>
        </p:spPr>
        <p:txBody>
          <a:bodyPr/>
          <a:lstStyle/>
          <a:p>
            <a:pPr algn="ctr"/>
            <a:r>
              <a:rPr lang="en-IN" sz="6000" b="1" dirty="0">
                <a:latin typeface="Century Schoolbook" panose="02040604050505020304" pitchFamily="18" charset="0"/>
              </a:rPr>
              <a:t>Objective</a:t>
            </a:r>
          </a:p>
        </p:txBody>
      </p:sp>
      <p:sp>
        <p:nvSpPr>
          <p:cNvPr id="3" name="Text Placeholder 2">
            <a:extLst>
              <a:ext uri="{FF2B5EF4-FFF2-40B4-BE49-F238E27FC236}">
                <a16:creationId xmlns:a16="http://schemas.microsoft.com/office/drawing/2014/main" id="{90E918FF-FDDB-F0F3-0907-8F4C3D660A05}"/>
              </a:ext>
            </a:extLst>
          </p:cNvPr>
          <p:cNvSpPr>
            <a:spLocks noGrp="1"/>
          </p:cNvSpPr>
          <p:nvPr>
            <p:ph type="body" sz="half" idx="2"/>
          </p:nvPr>
        </p:nvSpPr>
        <p:spPr>
          <a:xfrm>
            <a:off x="693421" y="1198880"/>
            <a:ext cx="10446527" cy="5384800"/>
          </a:xfrm>
        </p:spPr>
        <p:txBody>
          <a:bodyPr>
            <a:normAutofit/>
          </a:bodyPr>
          <a:lstStyle/>
          <a:p>
            <a:pPr algn="ctr"/>
            <a:r>
              <a:rPr lang="en-US" sz="2000" dirty="0">
                <a:latin typeface="Courier New" panose="02070309020205020404" pitchFamily="49" charset="0"/>
                <a:cs typeface="Courier New" panose="02070309020205020404" pitchFamily="49" charset="0"/>
              </a:rPr>
              <a:t>The goal of this Tableau project is to analyze financial performance across different countries, products, and time periods, using key financial metrics such as sales, profit, cost of goods sold (COGS), and discounts.</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r>
              <a:rPr lang="en-IN" sz="2800" b="1" dirty="0">
                <a:solidFill>
                  <a:schemeClr val="bg2">
                    <a:lumMod val="40000"/>
                    <a:lumOff val="60000"/>
                  </a:schemeClr>
                </a:solidFill>
                <a:latin typeface="Century Schoolbook" panose="02040604050505020304" pitchFamily="18" charset="0"/>
              </a:rPr>
              <a:t>Exploratory Goals :</a:t>
            </a:r>
          </a:p>
          <a:p>
            <a:r>
              <a:rPr lang="en-IN" sz="2800" b="1" dirty="0">
                <a:latin typeface="Century Schoolbook" panose="02040604050505020304" pitchFamily="18" charset="0"/>
              </a:rPr>
              <a:t>    </a:t>
            </a:r>
            <a:r>
              <a:rPr lang="en-US" sz="2400" dirty="0"/>
              <a:t>Which countries generate the highest and lowest sales and profit</a:t>
            </a:r>
            <a:endParaRPr lang="en-IN" sz="2000" b="1" dirty="0">
              <a:latin typeface="Century Schoolbook" panose="02040604050505020304" pitchFamily="18" charset="0"/>
            </a:endParaRPr>
          </a:p>
          <a:p>
            <a:r>
              <a:rPr lang="en-US" sz="2800" dirty="0"/>
              <a:t>    </a:t>
            </a:r>
            <a:r>
              <a:rPr lang="en-US" sz="2400" dirty="0"/>
              <a:t>How do sales and profit vary over time</a:t>
            </a:r>
            <a:endParaRPr lang="en-US" sz="2800" dirty="0"/>
          </a:p>
          <a:p>
            <a:r>
              <a:rPr lang="en-US" sz="2800" dirty="0"/>
              <a:t>    </a:t>
            </a:r>
            <a:r>
              <a:rPr lang="en-US" sz="2400" dirty="0"/>
              <a:t>Find relationship between gross sales and discount rates</a:t>
            </a:r>
            <a:endParaRPr lang="en-US" sz="2800" dirty="0"/>
          </a:p>
          <a:p>
            <a:r>
              <a:rPr lang="en-US" sz="2800" dirty="0"/>
              <a:t>    </a:t>
            </a:r>
            <a:r>
              <a:rPr lang="en-US" sz="2400" dirty="0"/>
              <a:t>How do sales differ across product categories and discount bands</a:t>
            </a:r>
            <a:endParaRPr lang="en-IN" sz="2800" b="1" dirty="0">
              <a:latin typeface="Century Schoolbook" panose="02040604050505020304" pitchFamily="18" charset="0"/>
            </a:endParaRPr>
          </a:p>
        </p:txBody>
      </p:sp>
      <p:pic>
        <p:nvPicPr>
          <p:cNvPr id="12" name="Picture 11">
            <a:extLst>
              <a:ext uri="{FF2B5EF4-FFF2-40B4-BE49-F238E27FC236}">
                <a16:creationId xmlns:a16="http://schemas.microsoft.com/office/drawing/2014/main" id="{A7BDA28E-B71D-343C-532F-7A084A8F07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125" y="3881703"/>
            <a:ext cx="535846" cy="535846"/>
          </a:xfrm>
          <a:prstGeom prst="rect">
            <a:avLst/>
          </a:prstGeom>
        </p:spPr>
      </p:pic>
      <p:pic>
        <p:nvPicPr>
          <p:cNvPr id="18" name="Picture 17">
            <a:extLst>
              <a:ext uri="{FF2B5EF4-FFF2-40B4-BE49-F238E27FC236}">
                <a16:creationId xmlns:a16="http://schemas.microsoft.com/office/drawing/2014/main" id="{443FD22D-17D7-CEE3-C187-D0D1D2E62F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125" y="5011031"/>
            <a:ext cx="535846" cy="535846"/>
          </a:xfrm>
          <a:prstGeom prst="rect">
            <a:avLst/>
          </a:prstGeom>
        </p:spPr>
      </p:pic>
      <p:pic>
        <p:nvPicPr>
          <p:cNvPr id="19" name="Picture 18">
            <a:extLst>
              <a:ext uri="{FF2B5EF4-FFF2-40B4-BE49-F238E27FC236}">
                <a16:creationId xmlns:a16="http://schemas.microsoft.com/office/drawing/2014/main" id="{195E3999-B016-F3B5-A7E7-44F2F80094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615" y="4441514"/>
            <a:ext cx="535846" cy="535846"/>
          </a:xfrm>
          <a:prstGeom prst="rect">
            <a:avLst/>
          </a:prstGeom>
        </p:spPr>
      </p:pic>
      <p:pic>
        <p:nvPicPr>
          <p:cNvPr id="20" name="Picture 19">
            <a:extLst>
              <a:ext uri="{FF2B5EF4-FFF2-40B4-BE49-F238E27FC236}">
                <a16:creationId xmlns:a16="http://schemas.microsoft.com/office/drawing/2014/main" id="{0A088D46-71E6-87C5-F51C-CC6E29B873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628" y="5574033"/>
            <a:ext cx="535846" cy="535846"/>
          </a:xfrm>
          <a:prstGeom prst="rect">
            <a:avLst/>
          </a:prstGeom>
        </p:spPr>
      </p:pic>
    </p:spTree>
    <p:extLst>
      <p:ext uri="{BB962C8B-B14F-4D97-AF65-F5344CB8AC3E}">
        <p14:creationId xmlns:p14="http://schemas.microsoft.com/office/powerpoint/2010/main" val="208610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D800B-B05B-5B71-7BFB-1F8AA7BE156D}"/>
              </a:ext>
            </a:extLst>
          </p:cNvPr>
          <p:cNvSpPr>
            <a:spLocks noGrp="1"/>
          </p:cNvSpPr>
          <p:nvPr>
            <p:ph type="title"/>
          </p:nvPr>
        </p:nvSpPr>
        <p:spPr/>
        <p:txBody>
          <a:bodyPr/>
          <a:lstStyle/>
          <a:p>
            <a:pPr algn="ctr"/>
            <a:r>
              <a:rPr lang="en-IN" b="1" u="sng" dirty="0">
                <a:latin typeface="Century Schoolbook" panose="02040604050505020304" pitchFamily="18" charset="0"/>
              </a:rPr>
              <a:t>Data Overview</a:t>
            </a:r>
          </a:p>
        </p:txBody>
      </p:sp>
      <p:sp>
        <p:nvSpPr>
          <p:cNvPr id="5" name="TextBox 4">
            <a:extLst>
              <a:ext uri="{FF2B5EF4-FFF2-40B4-BE49-F238E27FC236}">
                <a16:creationId xmlns:a16="http://schemas.microsoft.com/office/drawing/2014/main" id="{D099B6A1-FFCE-4EBE-0A9A-03F4300842C4}"/>
              </a:ext>
            </a:extLst>
          </p:cNvPr>
          <p:cNvSpPr txBox="1"/>
          <p:nvPr/>
        </p:nvSpPr>
        <p:spPr>
          <a:xfrm>
            <a:off x="548640" y="1432560"/>
            <a:ext cx="10576560" cy="923330"/>
          </a:xfrm>
          <a:prstGeom prst="rect">
            <a:avLst/>
          </a:prstGeom>
          <a:noFill/>
        </p:spPr>
        <p:txBody>
          <a:bodyPr wrap="square" rtlCol="0">
            <a:spAutoFit/>
          </a:bodyPr>
          <a:lstStyle/>
          <a:p>
            <a:pPr algn="ctr"/>
            <a:r>
              <a:rPr lang="en-US" b="1" dirty="0">
                <a:solidFill>
                  <a:schemeClr val="bg2">
                    <a:lumMod val="60000"/>
                    <a:lumOff val="40000"/>
                  </a:schemeClr>
                </a:solidFill>
              </a:rPr>
              <a:t>This dataset contains financial performance data with the volume of 700 records(rows) and 16 columns including sales, profit, discounts, and cost details across various countries, product segments, and time periods.</a:t>
            </a:r>
            <a:endParaRPr lang="en-IN" b="1" dirty="0">
              <a:solidFill>
                <a:schemeClr val="bg2">
                  <a:lumMod val="60000"/>
                  <a:lumOff val="40000"/>
                </a:schemeClr>
              </a:solidFill>
            </a:endParaRPr>
          </a:p>
        </p:txBody>
      </p:sp>
      <p:pic>
        <p:nvPicPr>
          <p:cNvPr id="7" name="Picture 6">
            <a:extLst>
              <a:ext uri="{FF2B5EF4-FFF2-40B4-BE49-F238E27FC236}">
                <a16:creationId xmlns:a16="http://schemas.microsoft.com/office/drawing/2014/main" id="{5B755BBD-813F-BFC4-7399-E9981FCBD27E}"/>
              </a:ext>
            </a:extLst>
          </p:cNvPr>
          <p:cNvPicPr>
            <a:picLocks noChangeAspect="1"/>
          </p:cNvPicPr>
          <p:nvPr/>
        </p:nvPicPr>
        <p:blipFill>
          <a:blip r:embed="rId2">
            <a:alphaModFix amt="5000"/>
            <a:extLst>
              <a:ext uri="{28A0092B-C50C-407E-A947-70E740481C1C}">
                <a14:useLocalDpi xmlns:a14="http://schemas.microsoft.com/office/drawing/2010/main" val="0"/>
              </a:ext>
            </a:extLst>
          </a:blip>
          <a:srcRect l="36774" t="7742" r="4274" b="7527"/>
          <a:stretch/>
        </p:blipFill>
        <p:spPr>
          <a:xfrm>
            <a:off x="19665" y="-19667"/>
            <a:ext cx="12192000" cy="7011195"/>
          </a:xfrm>
          <a:prstGeom prst="rect">
            <a:avLst/>
          </a:prstGeom>
        </p:spPr>
      </p:pic>
      <p:sp>
        <p:nvSpPr>
          <p:cNvPr id="3" name="TextBox 2">
            <a:extLst>
              <a:ext uri="{FF2B5EF4-FFF2-40B4-BE49-F238E27FC236}">
                <a16:creationId xmlns:a16="http://schemas.microsoft.com/office/drawing/2014/main" id="{B424AA5E-D1C2-16F7-B644-C80010B14550}"/>
              </a:ext>
            </a:extLst>
          </p:cNvPr>
          <p:cNvSpPr txBox="1"/>
          <p:nvPr/>
        </p:nvSpPr>
        <p:spPr>
          <a:xfrm>
            <a:off x="646111" y="2507226"/>
            <a:ext cx="10576560" cy="3409844"/>
          </a:xfrm>
          <a:prstGeom prst="rect">
            <a:avLst/>
          </a:prstGeom>
          <a:noFill/>
        </p:spPr>
        <p:txBody>
          <a:bodyPr wrap="square" numCol="1" rtlCol="0">
            <a:spAutoFit/>
          </a:bodyPr>
          <a:lstStyle/>
          <a:p>
            <a:pPr algn="just">
              <a:lnSpc>
                <a:spcPct val="150000"/>
              </a:lnSpc>
            </a:pPr>
            <a:r>
              <a:rPr lang="en-IN" sz="2000" b="1" dirty="0"/>
              <a:t>Key Columns / Variables :</a:t>
            </a:r>
            <a:endParaRPr lang="en-IN" b="1" dirty="0"/>
          </a:p>
          <a:p>
            <a:pPr marL="285750" indent="-285750">
              <a:lnSpc>
                <a:spcPct val="150000"/>
              </a:lnSpc>
              <a:buFont typeface="Wingdings" panose="05000000000000000000" pitchFamily="2" charset="2"/>
              <a:buChar char="q"/>
            </a:pPr>
            <a:r>
              <a:rPr lang="en-IN" dirty="0"/>
              <a:t> </a:t>
            </a:r>
            <a:r>
              <a:rPr lang="en-IN" b="1" dirty="0"/>
              <a:t>Segment</a:t>
            </a:r>
            <a:r>
              <a:rPr lang="en-IN" dirty="0"/>
              <a:t> : </a:t>
            </a:r>
            <a:r>
              <a:rPr lang="en-US" dirty="0"/>
              <a:t>The market segment or customer group.</a:t>
            </a:r>
          </a:p>
          <a:p>
            <a:pPr marL="285750" indent="-285750">
              <a:lnSpc>
                <a:spcPct val="150000"/>
              </a:lnSpc>
              <a:buFont typeface="Wingdings" panose="05000000000000000000" pitchFamily="2" charset="2"/>
              <a:buChar char="q"/>
            </a:pPr>
            <a:r>
              <a:rPr lang="en-US" b="1" dirty="0"/>
              <a:t>Country</a:t>
            </a:r>
            <a:r>
              <a:rPr lang="en-US" dirty="0"/>
              <a:t>: The geographical region where the sales occurred.</a:t>
            </a:r>
            <a:endParaRPr lang="en-IN" dirty="0"/>
          </a:p>
          <a:p>
            <a:pPr marL="285750" indent="-285750">
              <a:lnSpc>
                <a:spcPct val="150000"/>
              </a:lnSpc>
              <a:buFont typeface="Wingdings" panose="05000000000000000000" pitchFamily="2" charset="2"/>
              <a:buChar char="q"/>
            </a:pPr>
            <a:r>
              <a:rPr lang="en-IN" b="1" dirty="0"/>
              <a:t>Product</a:t>
            </a:r>
            <a:r>
              <a:rPr lang="en-IN" dirty="0"/>
              <a:t>: Specific products sold.</a:t>
            </a:r>
          </a:p>
          <a:p>
            <a:pPr marL="285750" indent="-285750">
              <a:lnSpc>
                <a:spcPct val="150000"/>
              </a:lnSpc>
              <a:buFont typeface="Wingdings" panose="05000000000000000000" pitchFamily="2" charset="2"/>
              <a:buChar char="q"/>
            </a:pPr>
            <a:r>
              <a:rPr lang="en-US" b="1" dirty="0"/>
              <a:t>Units Sold</a:t>
            </a:r>
            <a:r>
              <a:rPr lang="en-US" dirty="0"/>
              <a:t>: Quantity of items sold.</a:t>
            </a:r>
            <a:endParaRPr lang="en-IN" dirty="0"/>
          </a:p>
          <a:p>
            <a:pPr marL="285750" indent="-285750">
              <a:lnSpc>
                <a:spcPct val="150000"/>
              </a:lnSpc>
              <a:buFont typeface="Wingdings" panose="05000000000000000000" pitchFamily="2" charset="2"/>
              <a:buChar char="q"/>
            </a:pPr>
            <a:r>
              <a:rPr lang="en-US" b="1" dirty="0"/>
              <a:t>Manufacturing Price and Sale Price</a:t>
            </a:r>
            <a:r>
              <a:rPr lang="en-US" dirty="0"/>
              <a:t>: Cost and selling price of products.</a:t>
            </a:r>
          </a:p>
          <a:p>
            <a:pPr marL="285750" indent="-285750">
              <a:lnSpc>
                <a:spcPct val="150000"/>
              </a:lnSpc>
              <a:buFont typeface="Wingdings" panose="05000000000000000000" pitchFamily="2" charset="2"/>
              <a:buChar char="q"/>
            </a:pPr>
            <a:r>
              <a:rPr lang="en-US" b="1" dirty="0"/>
              <a:t>Gross Sales, Discounts, Sales, COGS, and Profit</a:t>
            </a:r>
            <a:r>
              <a:rPr lang="en-US" dirty="0"/>
              <a:t>: Key financial metrics, including costs, revenue, and profit.</a:t>
            </a:r>
            <a:endParaRPr lang="en-IN" dirty="0"/>
          </a:p>
        </p:txBody>
      </p:sp>
    </p:spTree>
    <p:extLst>
      <p:ext uri="{BB962C8B-B14F-4D97-AF65-F5344CB8AC3E}">
        <p14:creationId xmlns:p14="http://schemas.microsoft.com/office/powerpoint/2010/main" val="30625612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3416C-1DBD-96CC-77AD-E0F6A2C909B7}"/>
              </a:ext>
            </a:extLst>
          </p:cNvPr>
          <p:cNvSpPr>
            <a:spLocks noGrp="1"/>
          </p:cNvSpPr>
          <p:nvPr>
            <p:ph type="title"/>
          </p:nvPr>
        </p:nvSpPr>
        <p:spPr>
          <a:xfrm>
            <a:off x="167148" y="349102"/>
            <a:ext cx="10441858" cy="993060"/>
          </a:xfrm>
        </p:spPr>
        <p:txBody>
          <a:bodyPr/>
          <a:lstStyle/>
          <a:p>
            <a:pPr algn="ctr"/>
            <a:r>
              <a:rPr lang="en-US" sz="2800" b="1" dirty="0">
                <a:solidFill>
                  <a:schemeClr val="accent1">
                    <a:lumMod val="40000"/>
                    <a:lumOff val="60000"/>
                  </a:schemeClr>
                </a:solidFill>
              </a:rPr>
              <a:t>Countries generating the highest and lowest sales &amp; profit</a:t>
            </a:r>
            <a:endParaRPr lang="en-IN" sz="2800" b="1" dirty="0">
              <a:solidFill>
                <a:schemeClr val="accent1">
                  <a:lumMod val="40000"/>
                  <a:lumOff val="60000"/>
                </a:schemeClr>
              </a:solidFill>
            </a:endParaRPr>
          </a:p>
        </p:txBody>
      </p:sp>
      <p:pic>
        <p:nvPicPr>
          <p:cNvPr id="8" name="Picture 7">
            <a:extLst>
              <a:ext uri="{FF2B5EF4-FFF2-40B4-BE49-F238E27FC236}">
                <a16:creationId xmlns:a16="http://schemas.microsoft.com/office/drawing/2014/main" id="{70CEFA2F-ADC0-F826-68B0-131B08C3C2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781" y="1350270"/>
            <a:ext cx="4090219" cy="5001369"/>
          </a:xfrm>
          <a:prstGeom prst="rect">
            <a:avLst/>
          </a:prstGeom>
        </p:spPr>
      </p:pic>
      <p:sp>
        <p:nvSpPr>
          <p:cNvPr id="9" name="TextBox 8">
            <a:extLst>
              <a:ext uri="{FF2B5EF4-FFF2-40B4-BE49-F238E27FC236}">
                <a16:creationId xmlns:a16="http://schemas.microsoft.com/office/drawing/2014/main" id="{3DD917E3-15FE-E271-1641-5B5156E32EBA}"/>
              </a:ext>
            </a:extLst>
          </p:cNvPr>
          <p:cNvSpPr txBox="1"/>
          <p:nvPr/>
        </p:nvSpPr>
        <p:spPr>
          <a:xfrm>
            <a:off x="5211097" y="1145517"/>
            <a:ext cx="6233651" cy="5001369"/>
          </a:xfrm>
          <a:prstGeom prst="rect">
            <a:avLst/>
          </a:prstGeom>
          <a:noFill/>
        </p:spPr>
        <p:txBody>
          <a:bodyPr wrap="square" rtlCol="0">
            <a:spAutoFit/>
          </a:bodyPr>
          <a:lstStyle/>
          <a:p>
            <a:pPr>
              <a:lnSpc>
                <a:spcPct val="150000"/>
              </a:lnSpc>
            </a:pPr>
            <a:r>
              <a:rPr lang="en-IN" b="1" dirty="0"/>
              <a:t>The given bar chart shows the sales and profit by country where the bar shows the sales and the colour shading shows the profit </a:t>
            </a:r>
          </a:p>
          <a:p>
            <a:endParaRPr lang="en-IN" b="1" dirty="0"/>
          </a:p>
          <a:p>
            <a:r>
              <a:rPr lang="en-IN" dirty="0"/>
              <a:t>                                    </a:t>
            </a:r>
            <a:r>
              <a:rPr lang="en-IN" sz="2000" b="1" dirty="0">
                <a:solidFill>
                  <a:schemeClr val="bg2">
                    <a:lumMod val="60000"/>
                    <a:lumOff val="40000"/>
                  </a:schemeClr>
                </a:solidFill>
              </a:rPr>
              <a:t>Analysis:</a:t>
            </a:r>
          </a:p>
          <a:p>
            <a:r>
              <a:rPr lang="en-IN" sz="2000" b="1" dirty="0"/>
              <a:t>Sales Analysis </a:t>
            </a:r>
          </a:p>
          <a:p>
            <a:r>
              <a:rPr lang="en-IN" dirty="0"/>
              <a:t>United States have the highest sales and Mexico have the lowest sales among other countries as the bar of United State is largest and bar of Mexico is smallest.</a:t>
            </a:r>
          </a:p>
          <a:p>
            <a:endParaRPr lang="en-IN" dirty="0"/>
          </a:p>
          <a:p>
            <a:r>
              <a:rPr lang="en-IN" sz="2000" b="1" dirty="0"/>
              <a:t>Profit Analysis</a:t>
            </a:r>
          </a:p>
          <a:p>
            <a:r>
              <a:rPr lang="en-IN" dirty="0"/>
              <a:t>The colour shading shows the profit as the darker shades shows higher profit and lighter shades shows the lesser profit so it is clear that France is the highest profit generating country and Mexico is the lowest profit generating country among other Countries.</a:t>
            </a:r>
          </a:p>
        </p:txBody>
      </p:sp>
    </p:spTree>
    <p:extLst>
      <p:ext uri="{BB962C8B-B14F-4D97-AF65-F5344CB8AC3E}">
        <p14:creationId xmlns:p14="http://schemas.microsoft.com/office/powerpoint/2010/main" val="1468923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3224A-05AD-2B28-FCB1-07A5A9DECC2F}"/>
              </a:ext>
            </a:extLst>
          </p:cNvPr>
          <p:cNvSpPr>
            <a:spLocks noGrp="1"/>
          </p:cNvSpPr>
          <p:nvPr>
            <p:ph type="title"/>
          </p:nvPr>
        </p:nvSpPr>
        <p:spPr>
          <a:xfrm>
            <a:off x="646111" y="265910"/>
            <a:ext cx="9404723" cy="874637"/>
          </a:xfrm>
        </p:spPr>
        <p:txBody>
          <a:bodyPr/>
          <a:lstStyle/>
          <a:p>
            <a:pPr algn="ctr"/>
            <a:r>
              <a:rPr lang="en-US" sz="4400" b="1" dirty="0">
                <a:solidFill>
                  <a:schemeClr val="accent1">
                    <a:lumMod val="40000"/>
                    <a:lumOff val="60000"/>
                  </a:schemeClr>
                </a:solidFill>
              </a:rPr>
              <a:t>Sales and profit over time</a:t>
            </a:r>
            <a:endParaRPr lang="en-IN" b="1" dirty="0">
              <a:solidFill>
                <a:schemeClr val="accent1">
                  <a:lumMod val="40000"/>
                  <a:lumOff val="60000"/>
                </a:schemeClr>
              </a:solidFill>
            </a:endParaRPr>
          </a:p>
        </p:txBody>
      </p:sp>
      <p:pic>
        <p:nvPicPr>
          <p:cNvPr id="4" name="Picture 3">
            <a:extLst>
              <a:ext uri="{FF2B5EF4-FFF2-40B4-BE49-F238E27FC236}">
                <a16:creationId xmlns:a16="http://schemas.microsoft.com/office/drawing/2014/main" id="{280754CE-5B69-46DA-9ED7-6CAE9644E4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826" y="1808350"/>
            <a:ext cx="6389659" cy="4454798"/>
          </a:xfrm>
          <a:prstGeom prst="rect">
            <a:avLst/>
          </a:prstGeom>
        </p:spPr>
      </p:pic>
      <p:sp>
        <p:nvSpPr>
          <p:cNvPr id="6" name="TextBox 5">
            <a:extLst>
              <a:ext uri="{FF2B5EF4-FFF2-40B4-BE49-F238E27FC236}">
                <a16:creationId xmlns:a16="http://schemas.microsoft.com/office/drawing/2014/main" id="{A719C967-7B41-A1C6-A46D-22D876FF323F}"/>
              </a:ext>
            </a:extLst>
          </p:cNvPr>
          <p:cNvSpPr txBox="1"/>
          <p:nvPr/>
        </p:nvSpPr>
        <p:spPr>
          <a:xfrm>
            <a:off x="6951406" y="1808350"/>
            <a:ext cx="4591665" cy="923330"/>
          </a:xfrm>
          <a:prstGeom prst="rect">
            <a:avLst/>
          </a:prstGeom>
          <a:noFill/>
        </p:spPr>
        <p:txBody>
          <a:bodyPr wrap="square" rtlCol="0">
            <a:spAutoFit/>
          </a:bodyPr>
          <a:lstStyle/>
          <a:p>
            <a:pPr algn="just"/>
            <a:r>
              <a:rPr lang="en-IN" b="1" dirty="0"/>
              <a:t>The given line chart shows the sales and profit over time where the Blue line is profit and Orange line is sales.</a:t>
            </a:r>
          </a:p>
        </p:txBody>
      </p:sp>
      <p:pic>
        <p:nvPicPr>
          <p:cNvPr id="8" name="Picture 7">
            <a:extLst>
              <a:ext uri="{FF2B5EF4-FFF2-40B4-BE49-F238E27FC236}">
                <a16:creationId xmlns:a16="http://schemas.microsoft.com/office/drawing/2014/main" id="{48B333FF-BFB0-7E6F-3FB6-33FDD1C3F5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21165" y="1191170"/>
            <a:ext cx="1456203" cy="566558"/>
          </a:xfrm>
          <a:prstGeom prst="rect">
            <a:avLst/>
          </a:prstGeom>
        </p:spPr>
      </p:pic>
      <p:sp>
        <p:nvSpPr>
          <p:cNvPr id="10" name="TextBox 9">
            <a:extLst>
              <a:ext uri="{FF2B5EF4-FFF2-40B4-BE49-F238E27FC236}">
                <a16:creationId xmlns:a16="http://schemas.microsoft.com/office/drawing/2014/main" id="{826604A8-828B-9CDD-1107-BC02C6A05FF4}"/>
              </a:ext>
            </a:extLst>
          </p:cNvPr>
          <p:cNvSpPr txBox="1"/>
          <p:nvPr/>
        </p:nvSpPr>
        <p:spPr>
          <a:xfrm>
            <a:off x="7030065" y="2821858"/>
            <a:ext cx="4847303" cy="3908762"/>
          </a:xfrm>
          <a:prstGeom prst="rect">
            <a:avLst/>
          </a:prstGeom>
          <a:noFill/>
        </p:spPr>
        <p:txBody>
          <a:bodyPr wrap="square" rtlCol="0">
            <a:spAutoFit/>
          </a:bodyPr>
          <a:lstStyle/>
          <a:p>
            <a:r>
              <a:rPr lang="en-IN" dirty="0"/>
              <a:t>                          </a:t>
            </a:r>
            <a:r>
              <a:rPr lang="en-IN" b="1" dirty="0">
                <a:solidFill>
                  <a:schemeClr val="bg2">
                    <a:lumMod val="60000"/>
                    <a:lumOff val="40000"/>
                  </a:schemeClr>
                </a:solidFill>
              </a:rPr>
              <a:t>Analysis</a:t>
            </a:r>
          </a:p>
          <a:p>
            <a:r>
              <a:rPr lang="en-IN" b="1" dirty="0"/>
              <a:t>Overall Trend :</a:t>
            </a:r>
          </a:p>
          <a:p>
            <a:r>
              <a:rPr lang="en-US" dirty="0"/>
              <a:t>Both Profit and Sales shows a consistent upward trend over time. This indicates a positive growth trajectory in both revenue and profitability over the analyzed period.</a:t>
            </a:r>
          </a:p>
          <a:p>
            <a:endParaRPr lang="en-IN" sz="1400" dirty="0"/>
          </a:p>
          <a:p>
            <a:r>
              <a:rPr lang="en-US" b="1" dirty="0"/>
              <a:t>Parallel Growth :</a:t>
            </a:r>
            <a:endParaRPr lang="en-US" dirty="0"/>
          </a:p>
          <a:p>
            <a:r>
              <a:rPr lang="en-US" dirty="0"/>
              <a:t>The lines for sales and profit are closely aligned, suggesting that as sales increase, profit also increases proportionally. This implies effective cost management and stable profit margins.</a:t>
            </a:r>
          </a:p>
          <a:p>
            <a:endParaRPr lang="en-IN" dirty="0"/>
          </a:p>
        </p:txBody>
      </p:sp>
    </p:spTree>
    <p:extLst>
      <p:ext uri="{BB962C8B-B14F-4D97-AF65-F5344CB8AC3E}">
        <p14:creationId xmlns:p14="http://schemas.microsoft.com/office/powerpoint/2010/main" val="870181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EF7B1-920A-93EF-6F61-27EA09304972}"/>
              </a:ext>
            </a:extLst>
          </p:cNvPr>
          <p:cNvSpPr>
            <a:spLocks noGrp="1"/>
          </p:cNvSpPr>
          <p:nvPr>
            <p:ph type="title"/>
          </p:nvPr>
        </p:nvSpPr>
        <p:spPr>
          <a:xfrm>
            <a:off x="606783" y="236410"/>
            <a:ext cx="9404723" cy="1400530"/>
          </a:xfrm>
        </p:spPr>
        <p:txBody>
          <a:bodyPr/>
          <a:lstStyle/>
          <a:p>
            <a:r>
              <a:rPr lang="en-US" sz="4000" b="1" dirty="0">
                <a:solidFill>
                  <a:schemeClr val="accent1">
                    <a:lumMod val="40000"/>
                    <a:lumOff val="60000"/>
                  </a:schemeClr>
                </a:solidFill>
              </a:rPr>
              <a:t>Relationship between gross sales and discount rates</a:t>
            </a:r>
            <a:endParaRPr lang="en-IN" sz="4000" b="1" dirty="0">
              <a:solidFill>
                <a:schemeClr val="accent1">
                  <a:lumMod val="40000"/>
                  <a:lumOff val="60000"/>
                </a:schemeClr>
              </a:solidFill>
            </a:endParaRPr>
          </a:p>
        </p:txBody>
      </p:sp>
      <p:pic>
        <p:nvPicPr>
          <p:cNvPr id="4" name="Picture 3">
            <a:extLst>
              <a:ext uri="{FF2B5EF4-FFF2-40B4-BE49-F238E27FC236}">
                <a16:creationId xmlns:a16="http://schemas.microsoft.com/office/drawing/2014/main" id="{F75E5581-2EC1-82A3-6882-4A21274B1C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518" y="1986114"/>
            <a:ext cx="6559223" cy="4375356"/>
          </a:xfrm>
          <a:prstGeom prst="rect">
            <a:avLst/>
          </a:prstGeom>
        </p:spPr>
      </p:pic>
      <p:sp>
        <p:nvSpPr>
          <p:cNvPr id="5" name="TextBox 4">
            <a:extLst>
              <a:ext uri="{FF2B5EF4-FFF2-40B4-BE49-F238E27FC236}">
                <a16:creationId xmlns:a16="http://schemas.microsoft.com/office/drawing/2014/main" id="{5C759F91-48DA-969D-0BD4-B619544A7F7F}"/>
              </a:ext>
            </a:extLst>
          </p:cNvPr>
          <p:cNvSpPr txBox="1"/>
          <p:nvPr/>
        </p:nvSpPr>
        <p:spPr>
          <a:xfrm>
            <a:off x="7118554" y="1946783"/>
            <a:ext cx="4572000" cy="1200329"/>
          </a:xfrm>
          <a:prstGeom prst="rect">
            <a:avLst/>
          </a:prstGeom>
          <a:noFill/>
        </p:spPr>
        <p:txBody>
          <a:bodyPr wrap="square" rtlCol="0">
            <a:spAutoFit/>
          </a:bodyPr>
          <a:lstStyle/>
          <a:p>
            <a:r>
              <a:rPr lang="en-IN" b="1" dirty="0"/>
              <a:t>This Scatter plot shows the relation between Gross Sales and Discounts and the different colours shows the types of products.</a:t>
            </a:r>
          </a:p>
        </p:txBody>
      </p:sp>
      <p:sp>
        <p:nvSpPr>
          <p:cNvPr id="7" name="TextBox 6">
            <a:extLst>
              <a:ext uri="{FF2B5EF4-FFF2-40B4-BE49-F238E27FC236}">
                <a16:creationId xmlns:a16="http://schemas.microsoft.com/office/drawing/2014/main" id="{97735573-4723-BFAD-406E-64943B363CC7}"/>
              </a:ext>
            </a:extLst>
          </p:cNvPr>
          <p:cNvSpPr txBox="1"/>
          <p:nvPr/>
        </p:nvSpPr>
        <p:spPr>
          <a:xfrm>
            <a:off x="7236542" y="3147112"/>
            <a:ext cx="4277032" cy="2754600"/>
          </a:xfrm>
          <a:prstGeom prst="rect">
            <a:avLst/>
          </a:prstGeom>
          <a:noFill/>
        </p:spPr>
        <p:txBody>
          <a:bodyPr wrap="square" rtlCol="0">
            <a:spAutoFit/>
          </a:bodyPr>
          <a:lstStyle/>
          <a:p>
            <a:pPr>
              <a:lnSpc>
                <a:spcPct val="150000"/>
              </a:lnSpc>
            </a:pPr>
            <a:r>
              <a:rPr lang="en-IN" b="1" dirty="0">
                <a:solidFill>
                  <a:schemeClr val="bg2">
                    <a:lumMod val="60000"/>
                    <a:lumOff val="40000"/>
                  </a:schemeClr>
                </a:solidFill>
              </a:rPr>
              <a:t>                     Analysis</a:t>
            </a:r>
          </a:p>
          <a:p>
            <a:r>
              <a:rPr lang="en-US" b="1" dirty="0"/>
              <a:t>Positive Correlation</a:t>
            </a:r>
            <a:r>
              <a:rPr lang="en-US" dirty="0"/>
              <a:t>: </a:t>
            </a:r>
          </a:p>
          <a:p>
            <a:r>
              <a:rPr lang="en-US" sz="1600" dirty="0"/>
              <a:t>The plot shows an upward trend, giving a positive correlation between </a:t>
            </a:r>
            <a:r>
              <a:rPr lang="en-US" sz="1600" b="1" dirty="0"/>
              <a:t>Gross Sales</a:t>
            </a:r>
            <a:r>
              <a:rPr lang="en-US" sz="1600" dirty="0"/>
              <a:t> and </a:t>
            </a:r>
            <a:r>
              <a:rPr lang="en-US" sz="1600" b="1" dirty="0"/>
              <a:t>Discounts</a:t>
            </a:r>
            <a:r>
              <a:rPr lang="en-US" sz="1600" dirty="0"/>
              <a:t>. As gross sales increase, the discount amounts tend to increase as well, which could imply that higher sales volumes often come with larger discounts.</a:t>
            </a:r>
          </a:p>
          <a:p>
            <a:endParaRPr lang="en-IN" sz="1600" dirty="0"/>
          </a:p>
        </p:txBody>
      </p:sp>
    </p:spTree>
    <p:extLst>
      <p:ext uri="{BB962C8B-B14F-4D97-AF65-F5344CB8AC3E}">
        <p14:creationId xmlns:p14="http://schemas.microsoft.com/office/powerpoint/2010/main" val="1975729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06470-0F9A-0BF3-23E1-09F2503BD8B1}"/>
              </a:ext>
            </a:extLst>
          </p:cNvPr>
          <p:cNvSpPr>
            <a:spLocks noGrp="1"/>
          </p:cNvSpPr>
          <p:nvPr>
            <p:ph type="title"/>
          </p:nvPr>
        </p:nvSpPr>
        <p:spPr>
          <a:xfrm>
            <a:off x="646111" y="452719"/>
            <a:ext cx="9404723" cy="1130276"/>
          </a:xfrm>
        </p:spPr>
        <p:txBody>
          <a:bodyPr/>
          <a:lstStyle/>
          <a:p>
            <a:r>
              <a:rPr lang="en-US" sz="3600" b="1" dirty="0">
                <a:solidFill>
                  <a:schemeClr val="accent1">
                    <a:lumMod val="40000"/>
                    <a:lumOff val="60000"/>
                  </a:schemeClr>
                </a:solidFill>
              </a:rPr>
              <a:t>How sales differ across product categories and discount  bands</a:t>
            </a:r>
            <a:endParaRPr lang="en-IN" sz="3600" b="1" dirty="0">
              <a:solidFill>
                <a:schemeClr val="accent1">
                  <a:lumMod val="40000"/>
                  <a:lumOff val="60000"/>
                </a:schemeClr>
              </a:solidFill>
            </a:endParaRPr>
          </a:p>
        </p:txBody>
      </p:sp>
      <p:pic>
        <p:nvPicPr>
          <p:cNvPr id="4" name="Picture 3">
            <a:extLst>
              <a:ext uri="{FF2B5EF4-FFF2-40B4-BE49-F238E27FC236}">
                <a16:creationId xmlns:a16="http://schemas.microsoft.com/office/drawing/2014/main" id="{FCD400DC-F166-4404-DCA1-0C2E1F71F8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5006" y="2300746"/>
            <a:ext cx="7096670" cy="4031227"/>
          </a:xfrm>
          <a:prstGeom prst="rect">
            <a:avLst/>
          </a:prstGeom>
        </p:spPr>
      </p:pic>
      <p:sp>
        <p:nvSpPr>
          <p:cNvPr id="5" name="TextBox 4">
            <a:extLst>
              <a:ext uri="{FF2B5EF4-FFF2-40B4-BE49-F238E27FC236}">
                <a16:creationId xmlns:a16="http://schemas.microsoft.com/office/drawing/2014/main" id="{35B60B33-6C14-06E7-EBF6-25DB82C487C3}"/>
              </a:ext>
            </a:extLst>
          </p:cNvPr>
          <p:cNvSpPr txBox="1"/>
          <p:nvPr/>
        </p:nvSpPr>
        <p:spPr>
          <a:xfrm>
            <a:off x="7737987" y="2025444"/>
            <a:ext cx="4267200" cy="1477328"/>
          </a:xfrm>
          <a:prstGeom prst="rect">
            <a:avLst/>
          </a:prstGeom>
          <a:noFill/>
        </p:spPr>
        <p:txBody>
          <a:bodyPr wrap="square" rtlCol="0">
            <a:spAutoFit/>
          </a:bodyPr>
          <a:lstStyle/>
          <a:p>
            <a:r>
              <a:rPr lang="en-IN" b="1" dirty="0"/>
              <a:t>The Heat Map shows the sales across different Discount Bands the darker shades represents the higher sales and lighter sales represents the lower sales.</a:t>
            </a:r>
          </a:p>
        </p:txBody>
      </p:sp>
      <p:sp>
        <p:nvSpPr>
          <p:cNvPr id="9" name="TextBox 8">
            <a:extLst>
              <a:ext uri="{FF2B5EF4-FFF2-40B4-BE49-F238E27FC236}">
                <a16:creationId xmlns:a16="http://schemas.microsoft.com/office/drawing/2014/main" id="{996EDFF1-CD1C-2052-E739-877FDAFBB974}"/>
              </a:ext>
            </a:extLst>
          </p:cNvPr>
          <p:cNvSpPr txBox="1"/>
          <p:nvPr/>
        </p:nvSpPr>
        <p:spPr>
          <a:xfrm>
            <a:off x="7846142" y="3618271"/>
            <a:ext cx="4050890" cy="2908489"/>
          </a:xfrm>
          <a:prstGeom prst="rect">
            <a:avLst/>
          </a:prstGeom>
          <a:noFill/>
        </p:spPr>
        <p:txBody>
          <a:bodyPr wrap="square" rtlCol="0">
            <a:spAutoFit/>
          </a:bodyPr>
          <a:lstStyle/>
          <a:p>
            <a:pPr>
              <a:lnSpc>
                <a:spcPct val="150000"/>
              </a:lnSpc>
            </a:pPr>
            <a:r>
              <a:rPr lang="en-IN" sz="1400" dirty="0"/>
              <a:t>                              </a:t>
            </a:r>
            <a:r>
              <a:rPr lang="en-IN" b="1" dirty="0">
                <a:solidFill>
                  <a:schemeClr val="bg2">
                    <a:lumMod val="60000"/>
                    <a:lumOff val="40000"/>
                  </a:schemeClr>
                </a:solidFill>
              </a:rPr>
              <a:t>Analysis</a:t>
            </a:r>
            <a:endParaRPr lang="en-IN" sz="2000" b="1" dirty="0">
              <a:solidFill>
                <a:schemeClr val="bg2">
                  <a:lumMod val="60000"/>
                  <a:lumOff val="40000"/>
                </a:schemeClr>
              </a:solidFill>
            </a:endParaRPr>
          </a:p>
          <a:p>
            <a:r>
              <a:rPr lang="en-IN" sz="1600" b="1" dirty="0"/>
              <a:t>High Sales </a:t>
            </a:r>
            <a:r>
              <a:rPr lang="en-IN" sz="1400" b="1" dirty="0"/>
              <a:t>: </a:t>
            </a:r>
            <a:r>
              <a:rPr lang="en-US" sz="1400" dirty="0"/>
              <a:t>The </a:t>
            </a:r>
            <a:r>
              <a:rPr lang="en-US" sz="1200" b="1" dirty="0"/>
              <a:t>Paseo</a:t>
            </a:r>
            <a:r>
              <a:rPr lang="en-US" sz="1400" dirty="0"/>
              <a:t> product shows consistently high sales across all discount bands, suggesting strong demand regardless of discount level.</a:t>
            </a:r>
          </a:p>
          <a:p>
            <a:endParaRPr lang="en-IN" sz="1200" dirty="0"/>
          </a:p>
          <a:p>
            <a:r>
              <a:rPr lang="en-IN" sz="1600" b="1" dirty="0"/>
              <a:t>Effect of No Discount </a:t>
            </a:r>
            <a:r>
              <a:rPr lang="en-IN" sz="1400" b="1" dirty="0"/>
              <a:t>: </a:t>
            </a:r>
            <a:r>
              <a:rPr lang="en-US" sz="1400" dirty="0"/>
              <a:t>Many products like </a:t>
            </a:r>
            <a:r>
              <a:rPr lang="en-US" sz="1400" b="1" dirty="0"/>
              <a:t>Amarilla</a:t>
            </a:r>
            <a:r>
              <a:rPr lang="en-US" sz="1400" dirty="0"/>
              <a:t> and </a:t>
            </a:r>
            <a:r>
              <a:rPr lang="en-US" sz="1400" b="1" dirty="0"/>
              <a:t>Montana </a:t>
            </a:r>
            <a:r>
              <a:rPr lang="en-US" sz="1400" dirty="0"/>
              <a:t>show lighter shades in the "None" discount band  indicating lower sales when no discount is applied. This suggests that offering even a small discount could boost sales for these products.</a:t>
            </a:r>
            <a:endParaRPr lang="en-IN" sz="1400" b="1" dirty="0"/>
          </a:p>
        </p:txBody>
      </p:sp>
    </p:spTree>
    <p:extLst>
      <p:ext uri="{BB962C8B-B14F-4D97-AF65-F5344CB8AC3E}">
        <p14:creationId xmlns:p14="http://schemas.microsoft.com/office/powerpoint/2010/main" val="21806244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87660-D181-D448-AC72-3A794C909362}"/>
              </a:ext>
            </a:extLst>
          </p:cNvPr>
          <p:cNvSpPr>
            <a:spLocks noGrp="1"/>
          </p:cNvSpPr>
          <p:nvPr>
            <p:ph type="title"/>
          </p:nvPr>
        </p:nvSpPr>
        <p:spPr>
          <a:xfrm>
            <a:off x="646111" y="265904"/>
            <a:ext cx="9404723" cy="854972"/>
          </a:xfrm>
        </p:spPr>
        <p:txBody>
          <a:bodyPr/>
          <a:lstStyle/>
          <a:p>
            <a:pPr algn="ctr"/>
            <a:r>
              <a:rPr lang="en-IN" sz="4800" b="1" u="sng" dirty="0">
                <a:latin typeface="Century Schoolbook" panose="02040604050505020304" pitchFamily="18" charset="0"/>
              </a:rPr>
              <a:t>Recommendation</a:t>
            </a:r>
          </a:p>
        </p:txBody>
      </p:sp>
      <p:sp>
        <p:nvSpPr>
          <p:cNvPr id="9" name="TextBox 8">
            <a:extLst>
              <a:ext uri="{FF2B5EF4-FFF2-40B4-BE49-F238E27FC236}">
                <a16:creationId xmlns:a16="http://schemas.microsoft.com/office/drawing/2014/main" id="{3B0728EE-AD57-DBD0-78AB-ED04D371465A}"/>
              </a:ext>
            </a:extLst>
          </p:cNvPr>
          <p:cNvSpPr txBox="1"/>
          <p:nvPr/>
        </p:nvSpPr>
        <p:spPr>
          <a:xfrm>
            <a:off x="422786" y="1414207"/>
            <a:ext cx="11208775" cy="4944880"/>
          </a:xfrm>
          <a:prstGeom prst="rect">
            <a:avLst/>
          </a:prstGeom>
          <a:noFill/>
        </p:spPr>
        <p:txBody>
          <a:bodyPr wrap="square" rtlCol="0">
            <a:spAutoFit/>
          </a:bodyPr>
          <a:lstStyle/>
          <a:p>
            <a:pPr>
              <a:lnSpc>
                <a:spcPct val="150000"/>
              </a:lnSpc>
            </a:pPr>
            <a:r>
              <a:rPr lang="en-US" sz="1400" b="1" dirty="0">
                <a:solidFill>
                  <a:srgbClr val="00B050"/>
                </a:solidFill>
              </a:rPr>
              <a:t>Implement a Tiered Discount Strategy by Product</a:t>
            </a:r>
          </a:p>
          <a:p>
            <a:pPr marL="342900" indent="-342900">
              <a:lnSpc>
                <a:spcPct val="150000"/>
              </a:lnSpc>
              <a:buFont typeface="Arial" panose="020B0604020202020204" pitchFamily="34" charset="0"/>
              <a:buChar char="•"/>
            </a:pPr>
            <a:r>
              <a:rPr lang="en-US" sz="1200" b="1" dirty="0">
                <a:solidFill>
                  <a:schemeClr val="bg2">
                    <a:lumMod val="60000"/>
                    <a:lumOff val="40000"/>
                  </a:schemeClr>
                </a:solidFill>
              </a:rPr>
              <a:t>Low Discounts for High-Performing Products</a:t>
            </a:r>
            <a:r>
              <a:rPr lang="en-US" sz="1200" dirty="0">
                <a:solidFill>
                  <a:schemeClr val="bg2">
                    <a:lumMod val="60000"/>
                    <a:lumOff val="40000"/>
                  </a:schemeClr>
                </a:solidFill>
              </a:rPr>
              <a:t>: </a:t>
            </a:r>
            <a:r>
              <a:rPr lang="en-US" sz="1200" dirty="0"/>
              <a:t>Products like </a:t>
            </a:r>
            <a:r>
              <a:rPr lang="en-US" sz="1200" b="1" dirty="0"/>
              <a:t>Paseo</a:t>
            </a:r>
            <a:r>
              <a:rPr lang="en-US" sz="1200" dirty="0"/>
              <a:t> and </a:t>
            </a:r>
            <a:r>
              <a:rPr lang="en-US" sz="1200" b="1" dirty="0"/>
              <a:t>Velo</a:t>
            </a:r>
            <a:r>
              <a:rPr lang="en-US" sz="1200" dirty="0"/>
              <a:t>, which show strong sales even with minimal discounts, should have limited or low discounts to protect profit margins.</a:t>
            </a:r>
          </a:p>
          <a:p>
            <a:pPr marL="342900" indent="-342900">
              <a:lnSpc>
                <a:spcPct val="150000"/>
              </a:lnSpc>
              <a:buFont typeface="Arial" panose="020B0604020202020204" pitchFamily="34" charset="0"/>
              <a:buChar char="•"/>
            </a:pPr>
            <a:r>
              <a:rPr lang="en-US" sz="1200" b="1" dirty="0">
                <a:solidFill>
                  <a:schemeClr val="bg2">
                    <a:lumMod val="60000"/>
                    <a:lumOff val="40000"/>
                  </a:schemeClr>
                </a:solidFill>
              </a:rPr>
              <a:t>Increased Discounts for Discount-Sensitive Products</a:t>
            </a:r>
            <a:r>
              <a:rPr lang="en-US" sz="1200" dirty="0"/>
              <a:t>: Apply moderate discounts to products like </a:t>
            </a:r>
            <a:r>
              <a:rPr lang="en-US" sz="1200" b="1" dirty="0"/>
              <a:t>Amarilla</a:t>
            </a:r>
            <a:r>
              <a:rPr lang="en-US" sz="1200" dirty="0"/>
              <a:t> and </a:t>
            </a:r>
            <a:r>
              <a:rPr lang="en-US" sz="1200" b="1" dirty="0"/>
              <a:t>Montana</a:t>
            </a:r>
            <a:r>
              <a:rPr lang="en-US" sz="1200" dirty="0"/>
              <a:t> to stimulate demand, as they show increased sales with even slight discounts.</a:t>
            </a:r>
          </a:p>
          <a:p>
            <a:pPr>
              <a:lnSpc>
                <a:spcPct val="150000"/>
              </a:lnSpc>
            </a:pPr>
            <a:endParaRPr lang="en-US" sz="1200" b="1" dirty="0">
              <a:solidFill>
                <a:srgbClr val="00B050"/>
              </a:solidFill>
            </a:endParaRPr>
          </a:p>
          <a:p>
            <a:pPr>
              <a:lnSpc>
                <a:spcPct val="150000"/>
              </a:lnSpc>
            </a:pPr>
            <a:r>
              <a:rPr lang="en-US" sz="1400" b="1" dirty="0">
                <a:solidFill>
                  <a:srgbClr val="00B050"/>
                </a:solidFill>
              </a:rPr>
              <a:t>Focus Inventory and Marketing Efforts on High-Performing Products</a:t>
            </a:r>
            <a:endParaRPr lang="en-IN" sz="1400" b="1" dirty="0">
              <a:solidFill>
                <a:srgbClr val="00B050"/>
              </a:solidFill>
            </a:endParaRPr>
          </a:p>
          <a:p>
            <a:pPr marL="285750" indent="-285750">
              <a:lnSpc>
                <a:spcPct val="150000"/>
              </a:lnSpc>
              <a:buFont typeface="Arial" panose="020B0604020202020204" pitchFamily="34" charset="0"/>
              <a:buChar char="•"/>
            </a:pPr>
            <a:r>
              <a:rPr lang="en-US" sz="1200" b="1" dirty="0">
                <a:solidFill>
                  <a:schemeClr val="bg2">
                    <a:lumMod val="60000"/>
                    <a:lumOff val="40000"/>
                  </a:schemeClr>
                </a:solidFill>
              </a:rPr>
              <a:t>Prioritize High-Performing Products</a:t>
            </a:r>
            <a:r>
              <a:rPr lang="en-US" sz="1200" dirty="0">
                <a:solidFill>
                  <a:schemeClr val="bg2">
                    <a:lumMod val="60000"/>
                    <a:lumOff val="40000"/>
                  </a:schemeClr>
                </a:solidFill>
              </a:rPr>
              <a:t>: </a:t>
            </a:r>
            <a:r>
              <a:rPr lang="en-US" sz="1200" dirty="0"/>
              <a:t>Products like </a:t>
            </a:r>
            <a:r>
              <a:rPr lang="en-US" sz="1200" b="1" dirty="0"/>
              <a:t>Paseo</a:t>
            </a:r>
            <a:r>
              <a:rPr lang="en-US" sz="1200" dirty="0"/>
              <a:t> and </a:t>
            </a:r>
            <a:r>
              <a:rPr lang="en-US" sz="1200" b="1" dirty="0"/>
              <a:t>Velo</a:t>
            </a:r>
            <a:r>
              <a:rPr lang="en-US" sz="1200" dirty="0"/>
              <a:t> show strong sales across all discount bands. Ensure these are always well-stocked and consider targeted marketing campaigns to maximize their sales potential.</a:t>
            </a:r>
          </a:p>
          <a:p>
            <a:pPr marL="285750" indent="-285750">
              <a:lnSpc>
                <a:spcPct val="150000"/>
              </a:lnSpc>
              <a:buFont typeface="Arial" panose="020B0604020202020204" pitchFamily="34" charset="0"/>
              <a:buChar char="•"/>
            </a:pPr>
            <a:r>
              <a:rPr lang="en-US" sz="1200" b="1" dirty="0">
                <a:solidFill>
                  <a:schemeClr val="bg2">
                    <a:lumMod val="60000"/>
                    <a:lumOff val="40000"/>
                  </a:schemeClr>
                </a:solidFill>
              </a:rPr>
              <a:t>Analyze Product-Specific Discount Bands</a:t>
            </a:r>
            <a:r>
              <a:rPr lang="en-US" sz="1200" dirty="0">
                <a:solidFill>
                  <a:schemeClr val="bg2">
                    <a:lumMod val="60000"/>
                    <a:lumOff val="40000"/>
                  </a:schemeClr>
                </a:solidFill>
              </a:rPr>
              <a:t>: </a:t>
            </a:r>
            <a:r>
              <a:rPr lang="en-US" sz="1200" dirty="0"/>
              <a:t>Use product-level insights to apply discounts more strategically. For instance, </a:t>
            </a:r>
            <a:r>
              <a:rPr lang="en-US" sz="1200" b="1" dirty="0"/>
              <a:t>Amarilla</a:t>
            </a:r>
            <a:r>
              <a:rPr lang="en-US" sz="1200" dirty="0"/>
              <a:t> and </a:t>
            </a:r>
            <a:r>
              <a:rPr lang="en-US" sz="1200" b="1" dirty="0"/>
              <a:t>Montana</a:t>
            </a:r>
            <a:r>
              <a:rPr lang="en-US" sz="1200" dirty="0"/>
              <a:t> benefit more from medium and high discounts, suggesting that promotions for these products should emphasize these discount ranges.</a:t>
            </a:r>
          </a:p>
          <a:p>
            <a:pPr>
              <a:lnSpc>
                <a:spcPct val="150000"/>
              </a:lnSpc>
            </a:pPr>
            <a:endParaRPr lang="en-US" sz="1200" b="1" dirty="0">
              <a:solidFill>
                <a:srgbClr val="00B050"/>
              </a:solidFill>
            </a:endParaRPr>
          </a:p>
          <a:p>
            <a:pPr>
              <a:lnSpc>
                <a:spcPct val="150000"/>
              </a:lnSpc>
            </a:pPr>
            <a:r>
              <a:rPr lang="en-US" sz="1400" b="1" dirty="0">
                <a:solidFill>
                  <a:srgbClr val="00B050"/>
                </a:solidFill>
              </a:rPr>
              <a:t>Refine Pricing Strategy Based on Gross Sales vs. Discounts Relationship</a:t>
            </a:r>
          </a:p>
          <a:p>
            <a:pPr marL="285750" indent="-285750">
              <a:lnSpc>
                <a:spcPct val="150000"/>
              </a:lnSpc>
              <a:buFont typeface="Arial" panose="020B0604020202020204" pitchFamily="34" charset="0"/>
              <a:buChar char="•"/>
            </a:pPr>
            <a:r>
              <a:rPr lang="en-US" sz="1200" b="1" dirty="0">
                <a:solidFill>
                  <a:schemeClr val="bg2">
                    <a:lumMod val="60000"/>
                    <a:lumOff val="40000"/>
                  </a:schemeClr>
                </a:solidFill>
              </a:rPr>
              <a:t>Reduce Discounts in High-Gross Sales Segments</a:t>
            </a:r>
            <a:r>
              <a:rPr lang="en-US" sz="1200" dirty="0">
                <a:solidFill>
                  <a:schemeClr val="bg2">
                    <a:lumMod val="60000"/>
                    <a:lumOff val="40000"/>
                  </a:schemeClr>
                </a:solidFill>
              </a:rPr>
              <a:t>: </a:t>
            </a:r>
            <a:r>
              <a:rPr lang="en-US" sz="1200" dirty="0"/>
              <a:t>For products or orders that already achieve high gross sales, avoid high discounts as they do not yield proportionate revenue increases. This can help in maintaining overall profitability.</a:t>
            </a:r>
            <a:endParaRPr lang="en-US" sz="1200" b="1" dirty="0">
              <a:solidFill>
                <a:srgbClr val="00B050"/>
              </a:solidFill>
            </a:endParaRPr>
          </a:p>
          <a:p>
            <a:pPr marL="285750" indent="-285750">
              <a:lnSpc>
                <a:spcPct val="150000"/>
              </a:lnSpc>
              <a:buFont typeface="Arial" panose="020B0604020202020204" pitchFamily="34" charset="0"/>
              <a:buChar char="•"/>
            </a:pPr>
            <a:r>
              <a:rPr lang="en-US" sz="1200" b="1" dirty="0">
                <a:solidFill>
                  <a:schemeClr val="bg2">
                    <a:lumMod val="60000"/>
                    <a:lumOff val="40000"/>
                  </a:schemeClr>
                </a:solidFill>
              </a:rPr>
              <a:t>Leverage Small Discounts for Price-Insensitive Products</a:t>
            </a:r>
            <a:r>
              <a:rPr lang="en-US" sz="1200" dirty="0">
                <a:solidFill>
                  <a:schemeClr val="bg2">
                    <a:lumMod val="60000"/>
                    <a:lumOff val="40000"/>
                  </a:schemeClr>
                </a:solidFill>
              </a:rPr>
              <a:t>: </a:t>
            </a:r>
            <a:r>
              <a:rPr lang="en-US" sz="1200" dirty="0"/>
              <a:t>For products that show limited sensitivity to discounts, offer minimal or no discounts. This strategy will help capture additional revenue without significant price reductions</a:t>
            </a:r>
            <a:r>
              <a:rPr lang="en-US" sz="1400" dirty="0"/>
              <a:t>.</a:t>
            </a:r>
            <a:endParaRPr lang="en-US" sz="1400" b="1" dirty="0">
              <a:solidFill>
                <a:srgbClr val="00B050"/>
              </a:solidFill>
            </a:endParaRPr>
          </a:p>
        </p:txBody>
      </p:sp>
    </p:spTree>
    <p:extLst>
      <p:ext uri="{BB962C8B-B14F-4D97-AF65-F5344CB8AC3E}">
        <p14:creationId xmlns:p14="http://schemas.microsoft.com/office/powerpoint/2010/main" val="11822329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E7352-21FA-DDC9-423F-B23D5ABE86E5}"/>
              </a:ext>
            </a:extLst>
          </p:cNvPr>
          <p:cNvSpPr>
            <a:spLocks noGrp="1"/>
          </p:cNvSpPr>
          <p:nvPr>
            <p:ph type="title"/>
          </p:nvPr>
        </p:nvSpPr>
        <p:spPr>
          <a:xfrm>
            <a:off x="646111" y="452718"/>
            <a:ext cx="9404723" cy="953295"/>
          </a:xfrm>
        </p:spPr>
        <p:txBody>
          <a:bodyPr/>
          <a:lstStyle/>
          <a:p>
            <a:pPr algn="ctr"/>
            <a:r>
              <a:rPr lang="en-IN" sz="5400" b="1" u="sng" dirty="0">
                <a:latin typeface="Century Schoolbook" panose="02040604050505020304" pitchFamily="18" charset="0"/>
              </a:rPr>
              <a:t>Summary</a:t>
            </a:r>
          </a:p>
        </p:txBody>
      </p:sp>
      <p:sp>
        <p:nvSpPr>
          <p:cNvPr id="3" name="TextBox 2">
            <a:extLst>
              <a:ext uri="{FF2B5EF4-FFF2-40B4-BE49-F238E27FC236}">
                <a16:creationId xmlns:a16="http://schemas.microsoft.com/office/drawing/2014/main" id="{9453D65B-4B23-7FFB-6B0D-20ACEDBE1FBE}"/>
              </a:ext>
            </a:extLst>
          </p:cNvPr>
          <p:cNvSpPr txBox="1"/>
          <p:nvPr/>
        </p:nvSpPr>
        <p:spPr>
          <a:xfrm>
            <a:off x="665775" y="2113931"/>
            <a:ext cx="10749476" cy="3785652"/>
          </a:xfrm>
          <a:prstGeom prst="rect">
            <a:avLst/>
          </a:prstGeom>
          <a:noFill/>
        </p:spPr>
        <p:txBody>
          <a:bodyPr wrap="square" rtlCol="0">
            <a:spAutoFit/>
          </a:bodyPr>
          <a:lstStyle/>
          <a:p>
            <a:pPr algn="just"/>
            <a:r>
              <a:rPr lang="en-US" sz="2000" dirty="0">
                <a:latin typeface="Courier New" panose="02070309020205020404" pitchFamily="49" charset="0"/>
                <a:cs typeface="Courier New" panose="02070309020205020404" pitchFamily="49" charset="0"/>
              </a:rPr>
              <a:t>The analysis reveals that certain countries and products significantly drive overall sales and profitability, with some regions and items showing strong performance even with minimal discounts. A positive correlation between gross sales and discounts suggests that discounting is an effective strategy to boost sales volume; however, careful optimization is needed to maintain profit margins. The findings recommend a focused approach: prioritize investment in high-performing countries and products, refine discount strategies to enhance returns, and ensure inventory alignment with demand patterns. Overall, by leveraging these insights, the business can enhance its revenue potential while balancing profitability across regions and product lines.</a:t>
            </a:r>
            <a:endParaRPr lang="en-IN"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074626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10606</TotalTime>
  <Words>963</Words>
  <Application>Microsoft Office PowerPoint</Application>
  <PresentationFormat>Widescreen</PresentationFormat>
  <Paragraphs>62</Paragraphs>
  <Slides>11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Century Gothic</vt:lpstr>
      <vt:lpstr>Century Schoolbook</vt:lpstr>
      <vt:lpstr>Courier New</vt:lpstr>
      <vt:lpstr>Wingdings</vt:lpstr>
      <vt:lpstr>Wingdings 3</vt:lpstr>
      <vt:lpstr>Ion</vt:lpstr>
      <vt:lpstr>Financial Performance Analysis :</vt:lpstr>
      <vt:lpstr>Objective</vt:lpstr>
      <vt:lpstr>Data Overview</vt:lpstr>
      <vt:lpstr>Countries generating the highest and lowest sales &amp; profit</vt:lpstr>
      <vt:lpstr>Sales and profit over time</vt:lpstr>
      <vt:lpstr>Relationship between gross sales and discount rates</vt:lpstr>
      <vt:lpstr>How sales differ across product categories and discount  bands</vt:lpstr>
      <vt:lpstr>Recommendation</vt:lpstr>
      <vt:lpstr>Summary</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hp5cd35098c6@outlook.com</dc:creator>
  <cp:lastModifiedBy>hp5cd35098c6@outlook.com</cp:lastModifiedBy>
  <cp:revision>3</cp:revision>
  <dcterms:created xsi:type="dcterms:W3CDTF">2024-11-05T07:41:50Z</dcterms:created>
  <dcterms:modified xsi:type="dcterms:W3CDTF">2025-01-22T15:36:22Z</dcterms:modified>
</cp:coreProperties>
</file>

<file path=docProps/thumbnail.jpeg>
</file>